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handoutMasterIdLst>
    <p:handoutMasterId r:id="rId17"/>
  </p:handoutMasterIdLst>
  <p:sldIdLst>
    <p:sldId id="273" r:id="rId2"/>
    <p:sldId id="274" r:id="rId3"/>
    <p:sldId id="256" r:id="rId4"/>
    <p:sldId id="270" r:id="rId5"/>
    <p:sldId id="272" r:id="rId6"/>
    <p:sldId id="265" r:id="rId7"/>
    <p:sldId id="260" r:id="rId8"/>
    <p:sldId id="266" r:id="rId9"/>
    <p:sldId id="267" r:id="rId10"/>
    <p:sldId id="269" r:id="rId11"/>
    <p:sldId id="275" r:id="rId12"/>
    <p:sldId id="263" r:id="rId13"/>
    <p:sldId id="258" r:id="rId14"/>
    <p:sldId id="261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e Griessmann" initials="MG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8D62B-EFD4-4211-BDC8-6A8809A625A9}" type="datetimeFigureOut">
              <a:rPr lang="de-DE" smtClean="0"/>
              <a:t>14.12.2020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6B3F59-4EE2-4BA3-848F-7C4A807816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4712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6766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6381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0032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4419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76556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8691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661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7925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1491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8905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5254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14.12.2020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239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14.12.2020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7720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14.12.2020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0032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0524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3707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14.12.2020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304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Fachvorstellung: Religion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Christian Brocks </a:t>
            </a:r>
          </a:p>
        </p:txBody>
      </p:sp>
    </p:spTree>
    <p:extLst>
      <p:ext uri="{BB962C8B-B14F-4D97-AF65-F5344CB8AC3E}">
        <p14:creationId xmlns:p14="http://schemas.microsoft.com/office/powerpoint/2010/main" val="3674984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F738E49-0717-47E5-A3D3-6DB1AECDB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 Welche Inhalte erwarten 			dich in der EF?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032B121A-BD84-4B65-ABC1-2EA362252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436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dirty="0"/>
              <a:t>Die </a:t>
            </a:r>
            <a:r>
              <a:rPr lang="de-DE" sz="3200" b="1" dirty="0"/>
              <a:t>Inhaltsfelder des Lehrplans </a:t>
            </a:r>
            <a:r>
              <a:rPr lang="de-DE" sz="3200" dirty="0"/>
              <a:t>für die EF:</a:t>
            </a:r>
          </a:p>
          <a:p>
            <a:r>
              <a:rPr lang="de-DE" sz="2600" b="1" dirty="0"/>
              <a:t>Inhaltsfeld 5:</a:t>
            </a:r>
            <a:r>
              <a:rPr lang="de-DE" sz="2600" dirty="0"/>
              <a:t> </a:t>
            </a:r>
            <a:r>
              <a:rPr lang="de-DE" sz="2600" b="1" dirty="0"/>
              <a:t>Verantwortliches Handeln aus christlicher Motivation</a:t>
            </a:r>
          </a:p>
          <a:p>
            <a:pPr lvl="1"/>
            <a:r>
              <a:rPr lang="de-DE" sz="2400" dirty="0"/>
              <a:t>Der Mensch als sittliches Subjekt</a:t>
            </a:r>
          </a:p>
          <a:p>
            <a:pPr lvl="1"/>
            <a:r>
              <a:rPr lang="de-DE" sz="2400" dirty="0"/>
              <a:t>Charakteristika christlicher Ethik</a:t>
            </a:r>
          </a:p>
          <a:p>
            <a:pPr lvl="1"/>
            <a:r>
              <a:rPr lang="de-DE" sz="2400" dirty="0"/>
              <a:t>Wie kann ich ethisch argumentieren?</a:t>
            </a:r>
          </a:p>
          <a:p>
            <a:pPr lvl="1"/>
            <a:r>
              <a:rPr lang="de-DE" sz="2400" dirty="0"/>
              <a:t>Ethische Urteilsbildung</a:t>
            </a:r>
          </a:p>
        </p:txBody>
      </p:sp>
    </p:spTree>
    <p:extLst>
      <p:ext uri="{BB962C8B-B14F-4D97-AF65-F5344CB8AC3E}">
        <p14:creationId xmlns:p14="http://schemas.microsoft.com/office/powerpoint/2010/main" val="1432291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7BDB508-2C11-4CED-91B6-847FDFE84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 Welche Inhalte erwarten 			dich in der EF?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A18A0230-3F1F-4B08-A690-F2C6DB84B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492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dirty="0"/>
              <a:t>Exemplarische </a:t>
            </a:r>
            <a:r>
              <a:rPr lang="de-DE" sz="3200" b="1" dirty="0"/>
              <a:t>Reihenthemen</a:t>
            </a:r>
            <a:r>
              <a:rPr lang="de-DE" sz="3200" dirty="0"/>
              <a:t>:</a:t>
            </a:r>
          </a:p>
          <a:p>
            <a:r>
              <a:rPr lang="de-DE" sz="2800" dirty="0">
                <a:solidFill>
                  <a:schemeClr val="tx1"/>
                </a:solidFill>
              </a:rPr>
              <a:t>Religion und Organspende – Moralische Pflicht eines Christen? – Erörterung der Kontroverse der Organspende in ethischer Perspektive.</a:t>
            </a:r>
          </a:p>
          <a:p>
            <a:r>
              <a:rPr lang="de-DE" sz="2800" dirty="0">
                <a:solidFill>
                  <a:schemeClr val="tx1"/>
                </a:solidFill>
                <a:effectLst/>
                <a:latin typeface="+mj-lt"/>
                <a:ea typeface="MS ??"/>
                <a:cs typeface="Times New Roman" panose="02020603050405020304" pitchFamily="18" charset="0"/>
              </a:rPr>
              <a:t>Aktive Sterbehilfe: „Mit der Lizenz zum Töten?!“ – Ethische Fragen zum Ende des Lebens.</a:t>
            </a:r>
          </a:p>
          <a:p>
            <a:endParaRPr lang="de-DE" sz="3200" dirty="0">
              <a:effectLst/>
              <a:latin typeface="Cambria" panose="02040503050406030204" pitchFamily="18" charset="0"/>
              <a:ea typeface="MS ??"/>
              <a:cs typeface="Times New Roman" panose="02020603050405020304" pitchFamily="18" charset="0"/>
            </a:endParaRPr>
          </a:p>
          <a:p>
            <a:endParaRPr lang="de-DE" sz="3200" dirty="0"/>
          </a:p>
          <a:p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974716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7BDB508-2C11-4CED-91B6-847FDFE84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 Welche Inhalte erwarten 			dich in der EF?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A18A0230-3F1F-4B08-A690-F2C6DB84B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6974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dirty="0"/>
              <a:t>Exemplarische </a:t>
            </a:r>
            <a:r>
              <a:rPr lang="de-DE" sz="3200" b="1" dirty="0"/>
              <a:t>Reihenthemen</a:t>
            </a:r>
            <a:r>
              <a:rPr lang="de-DE" sz="3200" dirty="0"/>
              <a:t>:</a:t>
            </a:r>
          </a:p>
          <a:p>
            <a:r>
              <a:rPr lang="de-DE" sz="2800" dirty="0"/>
              <a:t>Stimmen aus der Politik und der Theologie – Sollte sich Kirche politisch einmischen dürfen?</a:t>
            </a:r>
          </a:p>
          <a:p>
            <a:r>
              <a:rPr lang="de-DE" sz="2800" dirty="0">
                <a:latin typeface="+mj-lt"/>
              </a:rPr>
              <a:t>Woran kann ich glauben?  Christliche Antworten auf die Gottesfrage am Beispiel der Exodus-Erzählung.</a:t>
            </a:r>
            <a:endParaRPr lang="de-DE" sz="2800" dirty="0">
              <a:effectLst/>
              <a:latin typeface="+mj-lt"/>
              <a:ea typeface="MS ??"/>
              <a:cs typeface="Times New Roman" panose="02020603050405020304" pitchFamily="18" charset="0"/>
            </a:endParaRPr>
          </a:p>
          <a:p>
            <a:endParaRPr lang="de-DE" sz="3200" dirty="0"/>
          </a:p>
          <a:p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512207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47192"/>
          </a:xfrm>
        </p:spPr>
        <p:txBody>
          <a:bodyPr/>
          <a:lstStyle/>
          <a:p>
            <a:r>
              <a:rPr lang="de-DE" dirty="0"/>
              <a:t>3. Wer sollte Religion wählen?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09599" y="1556792"/>
            <a:ext cx="6347714" cy="5040560"/>
          </a:xfrm>
        </p:spPr>
        <p:txBody>
          <a:bodyPr>
            <a:normAutofit/>
          </a:bodyPr>
          <a:lstStyle/>
          <a:p>
            <a:r>
              <a:rPr lang="de-DE" sz="3600" dirty="0"/>
              <a:t>Du solltest </a:t>
            </a:r>
            <a:r>
              <a:rPr lang="de-DE" sz="3600" b="1" dirty="0"/>
              <a:t>Religion wählen</a:t>
            </a:r>
            <a:r>
              <a:rPr lang="de-DE" sz="3600" dirty="0"/>
              <a:t>, </a:t>
            </a:r>
            <a:r>
              <a:rPr lang="de-DE" sz="3600" b="1" dirty="0"/>
              <a:t>wenn</a:t>
            </a:r>
            <a:r>
              <a:rPr lang="de-DE" sz="3600" dirty="0"/>
              <a:t> …</a:t>
            </a:r>
          </a:p>
          <a:p>
            <a:pPr lvl="1"/>
            <a:r>
              <a:rPr lang="de-DE" sz="2800" dirty="0"/>
              <a:t>du dich für </a:t>
            </a:r>
            <a:r>
              <a:rPr lang="de-DE" sz="2800" b="1" dirty="0"/>
              <a:t>ethische-religiöse Themen interessierst</a:t>
            </a:r>
            <a:r>
              <a:rPr lang="de-DE" sz="2800" dirty="0"/>
              <a:t>.</a:t>
            </a:r>
          </a:p>
          <a:p>
            <a:pPr lvl="1"/>
            <a:r>
              <a:rPr lang="de-DE" sz="2800" dirty="0"/>
              <a:t>du dich mit den </a:t>
            </a:r>
            <a:r>
              <a:rPr lang="de-DE" sz="2800" b="1" dirty="0"/>
              <a:t>großen Fragen des Lebens</a:t>
            </a:r>
            <a:r>
              <a:rPr lang="de-DE" sz="2800" dirty="0"/>
              <a:t> auseinandersetzen möchtest.</a:t>
            </a:r>
          </a:p>
          <a:p>
            <a:pPr marL="109728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25019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E6E8E64-DD35-4D4F-962B-0E5D7603A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 Wer sollte Religion wählen?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CEB6B070-667B-42F4-8695-D107A0533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556792"/>
            <a:ext cx="6347714" cy="5334312"/>
          </a:xfrm>
        </p:spPr>
        <p:txBody>
          <a:bodyPr>
            <a:normAutofit/>
          </a:bodyPr>
          <a:lstStyle/>
          <a:p>
            <a:r>
              <a:rPr lang="de-DE" sz="3600" dirty="0"/>
              <a:t>Du solltest </a:t>
            </a:r>
            <a:r>
              <a:rPr lang="de-DE" sz="3600" b="1" dirty="0"/>
              <a:t>Religion wählen</a:t>
            </a:r>
            <a:r>
              <a:rPr lang="de-DE" sz="3600" dirty="0"/>
              <a:t>, </a:t>
            </a:r>
            <a:r>
              <a:rPr lang="de-DE" sz="3600" b="1" dirty="0"/>
              <a:t>wenn</a:t>
            </a:r>
            <a:r>
              <a:rPr lang="de-DE" sz="3600" dirty="0"/>
              <a:t> …</a:t>
            </a:r>
            <a:endParaRPr lang="de-DE" sz="2800" dirty="0"/>
          </a:p>
          <a:p>
            <a:pPr lvl="1"/>
            <a:r>
              <a:rPr lang="de-DE" sz="2800" dirty="0" smtClean="0"/>
              <a:t>du </a:t>
            </a:r>
            <a:r>
              <a:rPr lang="de-DE" sz="2800" dirty="0"/>
              <a:t>dich mit biblischen, theologischen und </a:t>
            </a:r>
            <a:r>
              <a:rPr lang="de-DE" sz="2800" dirty="0" smtClean="0"/>
              <a:t>philosophischen</a:t>
            </a:r>
            <a:r>
              <a:rPr lang="de-DE" sz="2800" dirty="0"/>
              <a:t> </a:t>
            </a:r>
            <a:r>
              <a:rPr lang="de-DE" sz="2800" dirty="0" smtClean="0"/>
              <a:t>Texten </a:t>
            </a:r>
            <a:r>
              <a:rPr lang="de-DE" sz="2800" dirty="0"/>
              <a:t>auseinandersetzen möchtest.</a:t>
            </a:r>
          </a:p>
          <a:p>
            <a:pPr lvl="1"/>
            <a:r>
              <a:rPr lang="de-DE" sz="2800" dirty="0"/>
              <a:t> du </a:t>
            </a:r>
            <a:r>
              <a:rPr lang="de-DE" sz="2800" b="1" dirty="0"/>
              <a:t>kontrovers </a:t>
            </a:r>
            <a:r>
              <a:rPr lang="de-DE" sz="2800" b="1" dirty="0" smtClean="0"/>
              <a:t>diskutieren </a:t>
            </a:r>
            <a:r>
              <a:rPr lang="de-DE" sz="2800" dirty="0" smtClean="0"/>
              <a:t>und </a:t>
            </a:r>
            <a:r>
              <a:rPr lang="de-DE" sz="2800" dirty="0"/>
              <a:t>dabei Themen aus verschiedenen Perspektiven betrachten möchtest.</a:t>
            </a:r>
            <a:endParaRPr lang="de-DE" dirty="0"/>
          </a:p>
          <a:p>
            <a:pPr lvl="1"/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274480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4. Fragen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8851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778825" cy="1320800"/>
          </a:xfrm>
        </p:spPr>
        <p:txBody>
          <a:bodyPr>
            <a:noAutofit/>
          </a:bodyPr>
          <a:lstStyle/>
          <a:p>
            <a:r>
              <a:rPr lang="de-DE" sz="2800" dirty="0"/>
              <a:t>In unserer oftmals unübersichtlichen</a:t>
            </a:r>
            <a:br>
              <a:rPr lang="de-DE" sz="2800" dirty="0"/>
            </a:br>
            <a:r>
              <a:rPr lang="de-DE" sz="2800" dirty="0"/>
              <a:t> Welt beschäftigen jeden Menschen</a:t>
            </a:r>
            <a:br>
              <a:rPr lang="de-DE" sz="2800" dirty="0"/>
            </a:br>
            <a:r>
              <a:rPr lang="de-DE" sz="2800" dirty="0"/>
              <a:t> bestimmte Fragen: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dirty="0"/>
              <a:t>„Woher kommt die Welt?“</a:t>
            </a:r>
          </a:p>
          <a:p>
            <a:pPr marL="0" indent="0">
              <a:buNone/>
            </a:pPr>
            <a:r>
              <a:rPr lang="de-DE" sz="2000" dirty="0"/>
              <a:t>„Was ist Sinn und Ziel meines Lebens?“</a:t>
            </a:r>
          </a:p>
          <a:p>
            <a:pPr marL="0" indent="0">
              <a:buNone/>
            </a:pPr>
            <a:r>
              <a:rPr lang="de-DE" sz="2000" dirty="0"/>
              <a:t>„Was ist der richtige Weg zum Glück?“</a:t>
            </a:r>
          </a:p>
          <a:p>
            <a:pPr marL="0" indent="0">
              <a:buNone/>
            </a:pPr>
            <a:r>
              <a:rPr lang="de-DE" sz="2000" dirty="0"/>
              <a:t>„Existiert Gott?“ </a:t>
            </a:r>
          </a:p>
          <a:p>
            <a:pPr marL="0" indent="0">
              <a:buNone/>
            </a:pPr>
            <a:r>
              <a:rPr lang="de-DE" sz="2000" dirty="0"/>
              <a:t>„Was ist gut und böse und warum?“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2400" dirty="0"/>
              <a:t>Der Religionsunterricht bietet die Möglichkeit, sich auf die Suche nach Antworten auf diese Fragen zu machen.</a:t>
            </a:r>
          </a:p>
        </p:txBody>
      </p:sp>
      <p:pic>
        <p:nvPicPr>
          <p:cNvPr id="2050" name="Picture 2" descr="Lernen Suche Denkender Mensch Fragt Mann Mit Grünen 3d Verhör  Punktsatzzeichen Fragezeichen Isoliert Auf Weißem Hintergrund Abfrage  Zeichen Ideen Symbol Brainstorming Symbol Stockfoto und mehr Bilder von  Besorgt - i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276872"/>
            <a:ext cx="2376264" cy="2223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5286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6694512" cy="1728192"/>
          </a:xfrm>
        </p:spPr>
        <p:txBody>
          <a:bodyPr/>
          <a:lstStyle/>
          <a:p>
            <a:pPr algn="l"/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Fachvorstellung:</a:t>
            </a:r>
            <a:br>
              <a:rPr lang="de-DE" dirty="0"/>
            </a:br>
            <a:r>
              <a:rPr lang="de-DE" dirty="0"/>
              <a:t>Religion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43608" y="3284984"/>
            <a:ext cx="6694512" cy="2592288"/>
          </a:xfrm>
        </p:spPr>
        <p:txBody>
          <a:bodyPr>
            <a:normAutofit fontScale="92500"/>
          </a:bodyPr>
          <a:lstStyle/>
          <a:p>
            <a:pPr marL="514350" indent="-514350" algn="l">
              <a:buAutoNum type="arabicPeriod"/>
            </a:pPr>
            <a:r>
              <a:rPr lang="de-DE" sz="3200" dirty="0">
                <a:solidFill>
                  <a:schemeClr val="tx1"/>
                </a:solidFill>
              </a:rPr>
              <a:t>Aufgaben und Ziele des Faches</a:t>
            </a:r>
          </a:p>
          <a:p>
            <a:pPr marL="514350" indent="-514350" algn="l">
              <a:buAutoNum type="arabicPeriod"/>
            </a:pPr>
            <a:r>
              <a:rPr lang="de-DE" sz="3200" dirty="0">
                <a:solidFill>
                  <a:schemeClr val="tx1"/>
                </a:solidFill>
              </a:rPr>
              <a:t>Welche Inhalte erwarten dich?</a:t>
            </a:r>
          </a:p>
          <a:p>
            <a:pPr marL="514350" indent="-514350" algn="l">
              <a:buAutoNum type="arabicPeriod"/>
            </a:pPr>
            <a:r>
              <a:rPr lang="de-DE" sz="3200" dirty="0">
                <a:solidFill>
                  <a:schemeClr val="tx1"/>
                </a:solidFill>
              </a:rPr>
              <a:t>Wer sollte Religionslehre wählen?</a:t>
            </a:r>
          </a:p>
          <a:p>
            <a:pPr marL="514350" indent="-514350" algn="l">
              <a:buAutoNum type="arabicPeriod"/>
            </a:pPr>
            <a:r>
              <a:rPr lang="de-DE" sz="3200" dirty="0">
                <a:solidFill>
                  <a:schemeClr val="tx1"/>
                </a:solidFill>
              </a:rPr>
              <a:t>Fragen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043608" y="26064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Christian Brocks</a:t>
            </a:r>
          </a:p>
        </p:txBody>
      </p:sp>
    </p:spTree>
    <p:extLst>
      <p:ext uri="{BB962C8B-B14F-4D97-AF65-F5344CB8AC3E}">
        <p14:creationId xmlns:p14="http://schemas.microsoft.com/office/powerpoint/2010/main" val="2734706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F738E49-0717-47E5-A3D3-6DB1AECDB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3176"/>
          </a:xfrm>
        </p:spPr>
        <p:txBody>
          <a:bodyPr>
            <a:normAutofit fontScale="90000"/>
          </a:bodyPr>
          <a:lstStyle/>
          <a:p>
            <a:r>
              <a:rPr lang="de-DE" dirty="0"/>
              <a:t>1. Aufgaben und Ziele des Faches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032B121A-BD84-4B65-ABC1-2EA362252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84784"/>
            <a:ext cx="6347714" cy="5112568"/>
          </a:xfrm>
        </p:spPr>
        <p:txBody>
          <a:bodyPr>
            <a:normAutofit/>
          </a:bodyPr>
          <a:lstStyle/>
          <a:p>
            <a:pPr marL="457200" lvl="1" indent="-457200"/>
            <a:r>
              <a:rPr lang="de-DE" sz="2800" b="1" dirty="0"/>
              <a:t>Religiöse / Interreligiöse Bildung</a:t>
            </a:r>
          </a:p>
          <a:p>
            <a:pPr marL="857250" lvl="2" indent="-457200"/>
            <a:r>
              <a:rPr lang="de-DE" sz="2800" dirty="0"/>
              <a:t>RU erschließt die religiöse Dimension der Wirklichkeit und des eigenen Lebens</a:t>
            </a:r>
          </a:p>
          <a:p>
            <a:pPr marL="400050" lvl="2" indent="0">
              <a:buNone/>
            </a:pPr>
            <a:endParaRPr lang="de-DE" sz="2800" dirty="0"/>
          </a:p>
          <a:p>
            <a:pPr marL="342900" lvl="1" indent="-342900"/>
            <a:r>
              <a:rPr lang="de-DE" sz="2800" b="1" dirty="0"/>
              <a:t>Lebensbezug</a:t>
            </a:r>
          </a:p>
          <a:p>
            <a:pPr lvl="1"/>
            <a:r>
              <a:rPr lang="de-DE" sz="2800" dirty="0"/>
              <a:t>RU nimmt die </a:t>
            </a:r>
            <a:r>
              <a:rPr lang="de-DE" sz="2800" dirty="0" err="1"/>
              <a:t>SchülerInnen</a:t>
            </a:r>
            <a:r>
              <a:rPr lang="de-DE" sz="2800" dirty="0"/>
              <a:t> in ihrer Lebenswelt und ihrer Auffassung ernst</a:t>
            </a:r>
          </a:p>
        </p:txBody>
      </p:sp>
    </p:spTree>
    <p:extLst>
      <p:ext uri="{BB962C8B-B14F-4D97-AF65-F5344CB8AC3E}">
        <p14:creationId xmlns:p14="http://schemas.microsoft.com/office/powerpoint/2010/main" val="642100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F738E49-0717-47E5-A3D3-6DB1AECDB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75184"/>
          </a:xfrm>
        </p:spPr>
        <p:txBody>
          <a:bodyPr>
            <a:normAutofit/>
          </a:bodyPr>
          <a:lstStyle/>
          <a:p>
            <a:r>
              <a:rPr lang="de-DE" sz="3200" dirty="0"/>
              <a:t>1. Aufgaben und Ziele des Faches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032B121A-BD84-4B65-ABC1-2EA362252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124744"/>
            <a:ext cx="6347714" cy="5472608"/>
          </a:xfrm>
        </p:spPr>
        <p:txBody>
          <a:bodyPr>
            <a:normAutofit fontScale="85000" lnSpcReduction="10000"/>
          </a:bodyPr>
          <a:lstStyle/>
          <a:p>
            <a:endParaRPr lang="de-DE" sz="4000" b="1" dirty="0"/>
          </a:p>
          <a:p>
            <a:r>
              <a:rPr lang="de-DE" sz="3300" b="1" dirty="0"/>
              <a:t>Beitrag zur Persönlichkeits-entwicklung und Weltorientierung</a:t>
            </a:r>
            <a:endParaRPr lang="de-DE" sz="3300" b="1" u="sng" dirty="0"/>
          </a:p>
          <a:p>
            <a:pPr lvl="1"/>
            <a:r>
              <a:rPr lang="de-DE" sz="3200" dirty="0"/>
              <a:t>Werteerziehung</a:t>
            </a:r>
          </a:p>
          <a:p>
            <a:pPr lvl="1"/>
            <a:r>
              <a:rPr lang="de-DE" sz="3200" dirty="0" err="1"/>
              <a:t>Empathiefähigkeit</a:t>
            </a:r>
            <a:r>
              <a:rPr lang="de-DE" sz="3200" dirty="0"/>
              <a:t> entwickeln</a:t>
            </a:r>
          </a:p>
          <a:p>
            <a:pPr lvl="1"/>
            <a:r>
              <a:rPr lang="de-DE" sz="3200" dirty="0"/>
              <a:t>Solidarität/ Toleranz fördern</a:t>
            </a:r>
          </a:p>
          <a:p>
            <a:pPr lvl="1"/>
            <a:r>
              <a:rPr lang="de-DE" sz="3200" dirty="0"/>
              <a:t>Aufbau sozialer Verantwortung</a:t>
            </a:r>
          </a:p>
          <a:p>
            <a:pPr lvl="1"/>
            <a:r>
              <a:rPr lang="de-DE" sz="3200" dirty="0"/>
              <a:t>Gesellschaftliche und kulturelle Mitgestaltung</a:t>
            </a:r>
          </a:p>
          <a:p>
            <a:pPr lvl="1"/>
            <a:r>
              <a:rPr lang="de-DE" sz="3200" dirty="0"/>
              <a:t>Tragfähige Lebensorientierung</a:t>
            </a:r>
          </a:p>
          <a:p>
            <a:pPr lvl="1"/>
            <a:r>
              <a:rPr lang="de-DE" sz="3200" dirty="0"/>
              <a:t>Vertiefung der Allgemeinbildung</a:t>
            </a:r>
          </a:p>
        </p:txBody>
      </p:sp>
    </p:spTree>
    <p:extLst>
      <p:ext uri="{BB962C8B-B14F-4D97-AF65-F5344CB8AC3E}">
        <p14:creationId xmlns:p14="http://schemas.microsoft.com/office/powerpoint/2010/main" val="642100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F738E49-0717-47E5-A3D3-6DB1AECDB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Aufgaben und Ziele des Faches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032B121A-BD84-4B65-ABC1-2EA362252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436762"/>
          </a:xfrm>
        </p:spPr>
        <p:txBody>
          <a:bodyPr>
            <a:normAutofit/>
          </a:bodyPr>
          <a:lstStyle/>
          <a:p>
            <a:r>
              <a:rPr lang="de-DE" sz="2800" dirty="0"/>
              <a:t>Dafür benötigen die SchülerInnen verschiedene Kompetenzen:</a:t>
            </a:r>
          </a:p>
          <a:p>
            <a:pPr lvl="1"/>
            <a:r>
              <a:rPr lang="de-DE" sz="2800" dirty="0"/>
              <a:t>Sachkompetenz</a:t>
            </a:r>
          </a:p>
          <a:p>
            <a:pPr lvl="1"/>
            <a:r>
              <a:rPr lang="de-DE" sz="2800" dirty="0"/>
              <a:t>Methodenkompetenz</a:t>
            </a:r>
          </a:p>
          <a:p>
            <a:pPr lvl="1"/>
            <a:r>
              <a:rPr lang="de-DE" sz="2800" dirty="0"/>
              <a:t>Urteilskompetenz</a:t>
            </a:r>
          </a:p>
          <a:p>
            <a:pPr lvl="1"/>
            <a:r>
              <a:rPr lang="de-DE" sz="2800" dirty="0"/>
              <a:t>Handlungskompetenz</a:t>
            </a:r>
          </a:p>
        </p:txBody>
      </p:sp>
    </p:spTree>
    <p:extLst>
      <p:ext uri="{BB962C8B-B14F-4D97-AF65-F5344CB8AC3E}">
        <p14:creationId xmlns:p14="http://schemas.microsoft.com/office/powerpoint/2010/main" val="3908646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F738E49-0717-47E5-A3D3-6DB1AECDB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 Welche Inhalte erwarten 			dich in der EF?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032B121A-BD84-4B65-ABC1-2EA362252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4367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3000" dirty="0"/>
              <a:t>Die </a:t>
            </a:r>
            <a:r>
              <a:rPr lang="de-DE" sz="3000" b="1" dirty="0"/>
              <a:t>Inhaltsfelder des Lehrplans </a:t>
            </a:r>
            <a:r>
              <a:rPr lang="de-DE" sz="3000" dirty="0"/>
              <a:t>für die EF:</a:t>
            </a:r>
          </a:p>
          <a:p>
            <a:r>
              <a:rPr lang="de-DE" sz="2800" b="1" dirty="0"/>
              <a:t>Inhaltsfeld 1: </a:t>
            </a:r>
            <a:r>
              <a:rPr lang="de-DE" sz="2800" dirty="0"/>
              <a:t>Mensch in christlicher Perspektive</a:t>
            </a:r>
          </a:p>
          <a:p>
            <a:pPr marL="0" indent="0">
              <a:buNone/>
            </a:pPr>
            <a:endParaRPr lang="de-DE" sz="2800" dirty="0"/>
          </a:p>
          <a:p>
            <a:r>
              <a:rPr lang="de-DE" sz="2800" b="1" dirty="0"/>
              <a:t>Inhaltsfeld 2:</a:t>
            </a:r>
            <a:r>
              <a:rPr lang="de-DE" sz="2800" dirty="0"/>
              <a:t> Christliche Antwort auf die Gottesfrage</a:t>
            </a:r>
          </a:p>
          <a:p>
            <a:pPr marL="0" indent="0">
              <a:buNone/>
            </a:pPr>
            <a:endParaRPr lang="de-DE" sz="2800" dirty="0"/>
          </a:p>
          <a:p>
            <a:r>
              <a:rPr lang="de-DE" sz="2800" b="1" dirty="0"/>
              <a:t>Inhaltsfeld 5:</a:t>
            </a:r>
            <a:r>
              <a:rPr lang="de-DE" sz="2800" dirty="0"/>
              <a:t> Verantwortliches Handeln aus christlicher Motivation</a:t>
            </a:r>
          </a:p>
          <a:p>
            <a:endParaRPr lang="de-DE" sz="3200" dirty="0"/>
          </a:p>
          <a:p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853664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F738E49-0717-47E5-A3D3-6DB1AECDB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235224"/>
          </a:xfrm>
        </p:spPr>
        <p:txBody>
          <a:bodyPr/>
          <a:lstStyle/>
          <a:p>
            <a:r>
              <a:rPr lang="de-DE" dirty="0"/>
              <a:t>2. Welche Inhalte erwarten 			dich in der EF?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032B121A-BD84-4B65-ABC1-2EA362252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844824"/>
            <a:ext cx="6347714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dirty="0"/>
              <a:t>Die </a:t>
            </a:r>
            <a:r>
              <a:rPr lang="de-DE" sz="3200" b="1" dirty="0"/>
              <a:t>Inhaltsfelder des Lehrplans </a:t>
            </a:r>
            <a:r>
              <a:rPr lang="de-DE" sz="3200" dirty="0"/>
              <a:t>für die EF:</a:t>
            </a:r>
          </a:p>
          <a:p>
            <a:r>
              <a:rPr lang="de-DE" sz="2400" b="1" dirty="0"/>
              <a:t>Inhaltsfeld 1: Der Mensch in christlicher Perspektive</a:t>
            </a:r>
            <a:endParaRPr lang="de-DE" sz="2400" dirty="0"/>
          </a:p>
          <a:p>
            <a:pPr lvl="1"/>
            <a:r>
              <a:rPr lang="de-DE" sz="2400" dirty="0"/>
              <a:t>Was ist der Mensch?</a:t>
            </a:r>
          </a:p>
          <a:p>
            <a:pPr lvl="1"/>
            <a:r>
              <a:rPr lang="de-DE" sz="2400" dirty="0"/>
              <a:t>Religiosität in der pluralen Gesellschaft</a:t>
            </a:r>
          </a:p>
          <a:p>
            <a:pPr lvl="1"/>
            <a:r>
              <a:rPr lang="de-DE" sz="2400" dirty="0"/>
              <a:t>Streben nach Freiheit</a:t>
            </a:r>
          </a:p>
          <a:p>
            <a:pPr lvl="1"/>
            <a:r>
              <a:rPr lang="de-DE" sz="2400" dirty="0"/>
              <a:t>Sehnsucht nach gelingendem Leben</a:t>
            </a:r>
          </a:p>
          <a:p>
            <a:pPr lvl="1"/>
            <a:r>
              <a:rPr lang="de-DE" sz="2400" dirty="0"/>
              <a:t>Verantwortung für sich und andere</a:t>
            </a:r>
          </a:p>
          <a:p>
            <a:pPr lvl="1"/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128078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F738E49-0717-47E5-A3D3-6DB1AECDB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 Welche Inhalte erwarten 			dich in der EF?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032B121A-BD84-4B65-ABC1-2EA362252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46669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3200" dirty="0"/>
              <a:t>Die </a:t>
            </a:r>
            <a:r>
              <a:rPr lang="de-DE" sz="3200" b="1" dirty="0"/>
              <a:t>Inhaltsfelder des Lehrplans </a:t>
            </a:r>
            <a:r>
              <a:rPr lang="de-DE" sz="3200" dirty="0"/>
              <a:t>für die EF:</a:t>
            </a:r>
          </a:p>
          <a:p>
            <a:r>
              <a:rPr lang="de-DE" sz="2600" b="1" dirty="0"/>
              <a:t>Inhaltsfeld 2:</a:t>
            </a:r>
            <a:r>
              <a:rPr lang="de-DE" sz="2600" dirty="0"/>
              <a:t> </a:t>
            </a:r>
            <a:r>
              <a:rPr lang="de-DE" sz="2600" b="1" dirty="0"/>
              <a:t>Christliche Antwort auf die Gottesfrage</a:t>
            </a:r>
          </a:p>
          <a:p>
            <a:pPr lvl="1"/>
            <a:r>
              <a:rPr lang="de-DE" sz="2600" dirty="0"/>
              <a:t>Das Verhältnis von Vernunft/ Wissenschaft und Glaube</a:t>
            </a:r>
          </a:p>
          <a:p>
            <a:pPr lvl="1"/>
            <a:r>
              <a:rPr lang="de-DE" sz="2600" dirty="0"/>
              <a:t>Schöpfungstheologie (Naturwissenschaft und Schöpfungsglaube)</a:t>
            </a:r>
          </a:p>
          <a:p>
            <a:pPr lvl="1"/>
            <a:r>
              <a:rPr lang="de-DE" sz="2600" dirty="0"/>
              <a:t>Religionskritik</a:t>
            </a:r>
          </a:p>
        </p:txBody>
      </p:sp>
    </p:spTree>
    <p:extLst>
      <p:ext uri="{BB962C8B-B14F-4D97-AF65-F5344CB8AC3E}">
        <p14:creationId xmlns:p14="http://schemas.microsoft.com/office/powerpoint/2010/main" val="12807864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474</Words>
  <Application>Microsoft Office PowerPoint</Application>
  <PresentationFormat>Bildschirmpräsentation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Facette</vt:lpstr>
      <vt:lpstr>Fachvorstellung: Religion</vt:lpstr>
      <vt:lpstr>In unserer oftmals unübersichtlichen  Welt beschäftigen jeden Menschen  bestimmte Fragen:</vt:lpstr>
      <vt:lpstr>   Fachvorstellung: Religion</vt:lpstr>
      <vt:lpstr>1. Aufgaben und Ziele des Faches</vt:lpstr>
      <vt:lpstr>1. Aufgaben und Ziele des Faches</vt:lpstr>
      <vt:lpstr>1. Aufgaben und Ziele des Faches</vt:lpstr>
      <vt:lpstr>2. Welche Inhalte erwarten    dich in der EF?</vt:lpstr>
      <vt:lpstr>2. Welche Inhalte erwarten    dich in der EF?</vt:lpstr>
      <vt:lpstr>2. Welche Inhalte erwarten    dich in der EF?</vt:lpstr>
      <vt:lpstr>2. Welche Inhalte erwarten    dich in der EF?</vt:lpstr>
      <vt:lpstr>2. Welche Inhalte erwarten    dich in der EF?</vt:lpstr>
      <vt:lpstr>2. Welche Inhalte erwarten    dich in der EF?</vt:lpstr>
      <vt:lpstr>3. Wer sollte Religion wählen?</vt:lpstr>
      <vt:lpstr>3. Wer sollte Religion wählen?</vt:lpstr>
      <vt:lpstr>4. Fragen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Sozialwissenschaften</dc:title>
  <dc:creator>Frank</dc:creator>
  <cp:lastModifiedBy>Christian Brocks</cp:lastModifiedBy>
  <cp:revision>48</cp:revision>
  <cp:lastPrinted>2016-02-21T16:33:57Z</cp:lastPrinted>
  <dcterms:created xsi:type="dcterms:W3CDTF">2016-02-18T13:02:13Z</dcterms:created>
  <dcterms:modified xsi:type="dcterms:W3CDTF">2020-12-14T12:30:03Z</dcterms:modified>
</cp:coreProperties>
</file>