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71" r:id="rId3"/>
    <p:sldId id="276" r:id="rId4"/>
    <p:sldId id="277" r:id="rId5"/>
    <p:sldId id="278" r:id="rId6"/>
    <p:sldId id="283" r:id="rId7"/>
    <p:sldId id="281" r:id="rId8"/>
    <p:sldId id="284" r:id="rId9"/>
    <p:sldId id="285" r:id="rId10"/>
    <p:sldId id="282" r:id="rId11"/>
    <p:sldId id="286" r:id="rId12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706" autoAdjust="0"/>
  </p:normalViewPr>
  <p:slideViewPr>
    <p:cSldViewPr>
      <p:cViewPr varScale="1">
        <p:scale>
          <a:sx n="72" d="100"/>
          <a:sy n="72" d="100"/>
        </p:scale>
        <p:origin x="61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4996BE-2909-4C78-9B17-72A0A65F1678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F2997B-87A3-4857-88C0-AF70DD500B54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92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01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Rechtec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 err="1"/>
              <a:t>Titelmasterfor-mat</a:t>
            </a:r>
            <a:r>
              <a:rPr lang="de-DE" dirty="0"/>
              <a:t>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1C54C2C-CC15-4599-BF6A-975D9A8CE621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7B552-7AA3-455D-97AC-FC7E775E56C3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09AD954-79D4-4DCB-91D7-92FD97033715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3DD78-E0F4-41D9-A23D-DB541DD0768E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7" name="Bildplatzhalter 16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dirty="0"/>
              <a:t>Formatvorlage des Untertitelmasters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5" name="Rechteck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24B45B-FE08-4DFB-ACBF-344482EFB3D9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6CA0A-AA86-45E7-B2C5-6A3CA903ED28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42278-D518-4DBB-8516-576AF37EED71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FB286B-36BC-43C7-97A4-3E5196BC1E89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D3C9C69-F4AC-49F9-A6A9-E2EE273032CB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Rechtec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 err="1"/>
              <a:t>Titelmasterfor-mat</a:t>
            </a:r>
            <a:r>
              <a:rPr lang="de-DE" dirty="0"/>
              <a:t>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5B713EB-64B0-487C-91C4-EEFFD0E50321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3" name="Rechteck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Textmasterformate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F1BAD21-3FBE-4763-9AD0-5333F3298BE2}" type="datetime1">
              <a:rPr lang="de-DE" smtClean="0"/>
              <a:t>10.01.2021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agen,_Wegweiser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Musik in der Oberstufe</a:t>
            </a:r>
          </a:p>
        </p:txBody>
      </p:sp>
      <p:pic>
        <p:nvPicPr>
          <p:cNvPr id="10" name="Bildplatzhalter 9" descr="Klaviertasten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1775" y="5562600"/>
            <a:ext cx="8841109" cy="838200"/>
          </a:xfrm>
        </p:spPr>
        <p:txBody>
          <a:bodyPr rtlCol="0"/>
          <a:lstStyle/>
          <a:p>
            <a:pPr algn="ctr" rtl="0"/>
            <a:endParaRPr lang="de-DE" dirty="0"/>
          </a:p>
          <a:p>
            <a:pPr algn="ctr" rtl="0"/>
            <a:r>
              <a:rPr lang="de-DE" dirty="0"/>
              <a:t>EF – Q1 – Q2</a:t>
            </a:r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dirty="0"/>
              <a:t>4. Habt ihr noch  </a:t>
            </a:r>
            <a:r>
              <a:rPr lang="de-DE" sz="3200" dirty="0"/>
              <a:t>......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D044BC9-D264-45DE-B847-0382B170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39" t="56" r="9345" b="-56"/>
          <a:stretch/>
        </p:blipFill>
        <p:spPr>
          <a:xfrm>
            <a:off x="909836" y="1795477"/>
            <a:ext cx="6696744" cy="4448309"/>
          </a:xfrm>
        </p:spPr>
      </p:pic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DE526A20-7B62-4148-A623-DFE674AAE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0"/>
            <a:ext cx="12188825" cy="614214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870A13F1-05F6-4CEC-9C54-CAF09E5E98C6}"/>
              </a:ext>
            </a:extLst>
          </p:cNvPr>
          <p:cNvSpPr/>
          <p:nvPr/>
        </p:nvSpPr>
        <p:spPr>
          <a:xfrm>
            <a:off x="8670117" y="2427862"/>
            <a:ext cx="1614397" cy="2002276"/>
          </a:xfrm>
          <a:custGeom>
            <a:avLst/>
            <a:gdLst>
              <a:gd name="connsiteX0" fmla="*/ 86 w 1614397"/>
              <a:gd name="connsiteY0" fmla="*/ 297654 h 2002276"/>
              <a:gd name="connsiteX1" fmla="*/ 11375 w 1614397"/>
              <a:gd name="connsiteY1" fmla="*/ 229921 h 2002276"/>
              <a:gd name="connsiteX2" fmla="*/ 451641 w 1614397"/>
              <a:gd name="connsiteY2" fmla="*/ 38010 h 2002276"/>
              <a:gd name="connsiteX3" fmla="*/ 587108 w 1614397"/>
              <a:gd name="connsiteY3" fmla="*/ 26721 h 2002276"/>
              <a:gd name="connsiteX4" fmla="*/ 982219 w 1614397"/>
              <a:gd name="connsiteY4" fmla="*/ 26721 h 2002276"/>
              <a:gd name="connsiteX5" fmla="*/ 1016086 w 1614397"/>
              <a:gd name="connsiteY5" fmla="*/ 38010 h 2002276"/>
              <a:gd name="connsiteX6" fmla="*/ 1083819 w 1614397"/>
              <a:gd name="connsiteY6" fmla="*/ 83165 h 2002276"/>
              <a:gd name="connsiteX7" fmla="*/ 1162841 w 1614397"/>
              <a:gd name="connsiteY7" fmla="*/ 128321 h 2002276"/>
              <a:gd name="connsiteX8" fmla="*/ 1196708 w 1614397"/>
              <a:gd name="connsiteY8" fmla="*/ 162187 h 2002276"/>
              <a:gd name="connsiteX9" fmla="*/ 1241864 w 1614397"/>
              <a:gd name="connsiteY9" fmla="*/ 229921 h 2002276"/>
              <a:gd name="connsiteX10" fmla="*/ 1275730 w 1614397"/>
              <a:gd name="connsiteY10" fmla="*/ 252499 h 2002276"/>
              <a:gd name="connsiteX11" fmla="*/ 1354752 w 1614397"/>
              <a:gd name="connsiteY11" fmla="*/ 342810 h 2002276"/>
              <a:gd name="connsiteX12" fmla="*/ 1377330 w 1614397"/>
              <a:gd name="connsiteY12" fmla="*/ 387965 h 2002276"/>
              <a:gd name="connsiteX13" fmla="*/ 1388619 w 1614397"/>
              <a:gd name="connsiteY13" fmla="*/ 421832 h 2002276"/>
              <a:gd name="connsiteX14" fmla="*/ 1433775 w 1614397"/>
              <a:gd name="connsiteY14" fmla="*/ 489565 h 2002276"/>
              <a:gd name="connsiteX15" fmla="*/ 1445064 w 1614397"/>
              <a:gd name="connsiteY15" fmla="*/ 523432 h 2002276"/>
              <a:gd name="connsiteX16" fmla="*/ 1467641 w 1614397"/>
              <a:gd name="connsiteY16" fmla="*/ 557299 h 2002276"/>
              <a:gd name="connsiteX17" fmla="*/ 1478930 w 1614397"/>
              <a:gd name="connsiteY17" fmla="*/ 602454 h 2002276"/>
              <a:gd name="connsiteX18" fmla="*/ 1501508 w 1614397"/>
              <a:gd name="connsiteY18" fmla="*/ 670187 h 2002276"/>
              <a:gd name="connsiteX19" fmla="*/ 1456352 w 1614397"/>
              <a:gd name="connsiteY19" fmla="*/ 873387 h 2002276"/>
              <a:gd name="connsiteX20" fmla="*/ 1388619 w 1614397"/>
              <a:gd name="connsiteY20" fmla="*/ 907254 h 2002276"/>
              <a:gd name="connsiteX21" fmla="*/ 1320886 w 1614397"/>
              <a:gd name="connsiteY21" fmla="*/ 952410 h 2002276"/>
              <a:gd name="connsiteX22" fmla="*/ 1230575 w 1614397"/>
              <a:gd name="connsiteY22" fmla="*/ 986276 h 2002276"/>
              <a:gd name="connsiteX23" fmla="*/ 1083819 w 1614397"/>
              <a:gd name="connsiteY23" fmla="*/ 997565 h 2002276"/>
              <a:gd name="connsiteX24" fmla="*/ 869330 w 1614397"/>
              <a:gd name="connsiteY24" fmla="*/ 997565 h 2002276"/>
              <a:gd name="connsiteX25" fmla="*/ 699997 w 1614397"/>
              <a:gd name="connsiteY25" fmla="*/ 974987 h 2002276"/>
              <a:gd name="connsiteX26" fmla="*/ 654841 w 1614397"/>
              <a:gd name="connsiteY26" fmla="*/ 963699 h 2002276"/>
              <a:gd name="connsiteX27" fmla="*/ 462930 w 1614397"/>
              <a:gd name="connsiteY27" fmla="*/ 941121 h 2002276"/>
              <a:gd name="connsiteX28" fmla="*/ 225864 w 1614397"/>
              <a:gd name="connsiteY28" fmla="*/ 952410 h 2002276"/>
              <a:gd name="connsiteX29" fmla="*/ 169419 w 1614397"/>
              <a:gd name="connsiteY29" fmla="*/ 963699 h 2002276"/>
              <a:gd name="connsiteX30" fmla="*/ 101686 w 1614397"/>
              <a:gd name="connsiteY30" fmla="*/ 1020143 h 2002276"/>
              <a:gd name="connsiteX31" fmla="*/ 90397 w 1614397"/>
              <a:gd name="connsiteY31" fmla="*/ 1054010 h 2002276"/>
              <a:gd name="connsiteX32" fmla="*/ 67819 w 1614397"/>
              <a:gd name="connsiteY32" fmla="*/ 1087876 h 2002276"/>
              <a:gd name="connsiteX33" fmla="*/ 56530 w 1614397"/>
              <a:gd name="connsiteY33" fmla="*/ 1144321 h 2002276"/>
              <a:gd name="connsiteX34" fmla="*/ 45241 w 1614397"/>
              <a:gd name="connsiteY34" fmla="*/ 1189476 h 2002276"/>
              <a:gd name="connsiteX35" fmla="*/ 56530 w 1614397"/>
              <a:gd name="connsiteY35" fmla="*/ 1415254 h 2002276"/>
              <a:gd name="connsiteX36" fmla="*/ 67819 w 1614397"/>
              <a:gd name="connsiteY36" fmla="*/ 1449121 h 2002276"/>
              <a:gd name="connsiteX37" fmla="*/ 101686 w 1614397"/>
              <a:gd name="connsiteY37" fmla="*/ 1482987 h 2002276"/>
              <a:gd name="connsiteX38" fmla="*/ 158130 w 1614397"/>
              <a:gd name="connsiteY38" fmla="*/ 1595876 h 2002276"/>
              <a:gd name="connsiteX39" fmla="*/ 180708 w 1614397"/>
              <a:gd name="connsiteY39" fmla="*/ 1629743 h 2002276"/>
              <a:gd name="connsiteX40" fmla="*/ 214575 w 1614397"/>
              <a:gd name="connsiteY40" fmla="*/ 1652321 h 2002276"/>
              <a:gd name="connsiteX41" fmla="*/ 350041 w 1614397"/>
              <a:gd name="connsiteY41" fmla="*/ 1765210 h 2002276"/>
              <a:gd name="connsiteX42" fmla="*/ 383908 w 1614397"/>
              <a:gd name="connsiteY42" fmla="*/ 1787787 h 2002276"/>
              <a:gd name="connsiteX43" fmla="*/ 451641 w 1614397"/>
              <a:gd name="connsiteY43" fmla="*/ 1810365 h 2002276"/>
              <a:gd name="connsiteX44" fmla="*/ 530664 w 1614397"/>
              <a:gd name="connsiteY44" fmla="*/ 1855521 h 2002276"/>
              <a:gd name="connsiteX45" fmla="*/ 564530 w 1614397"/>
              <a:gd name="connsiteY45" fmla="*/ 1878099 h 2002276"/>
              <a:gd name="connsiteX46" fmla="*/ 609686 w 1614397"/>
              <a:gd name="connsiteY46" fmla="*/ 1889387 h 2002276"/>
              <a:gd name="connsiteX47" fmla="*/ 654841 w 1614397"/>
              <a:gd name="connsiteY47" fmla="*/ 1923254 h 2002276"/>
              <a:gd name="connsiteX48" fmla="*/ 699997 w 1614397"/>
              <a:gd name="connsiteY48" fmla="*/ 1934543 h 2002276"/>
              <a:gd name="connsiteX49" fmla="*/ 733864 w 1614397"/>
              <a:gd name="connsiteY49" fmla="*/ 1945832 h 2002276"/>
              <a:gd name="connsiteX50" fmla="*/ 1016086 w 1614397"/>
              <a:gd name="connsiteY50" fmla="*/ 1968410 h 2002276"/>
              <a:gd name="connsiteX51" fmla="*/ 1061241 w 1614397"/>
              <a:gd name="connsiteY51" fmla="*/ 1979699 h 2002276"/>
              <a:gd name="connsiteX52" fmla="*/ 1174130 w 1614397"/>
              <a:gd name="connsiteY52" fmla="*/ 2002276 h 2002276"/>
              <a:gd name="connsiteX53" fmla="*/ 1433775 w 1614397"/>
              <a:gd name="connsiteY53" fmla="*/ 1990987 h 2002276"/>
              <a:gd name="connsiteX54" fmla="*/ 1490219 w 1614397"/>
              <a:gd name="connsiteY54" fmla="*/ 1934543 h 2002276"/>
              <a:gd name="connsiteX55" fmla="*/ 1524086 w 1614397"/>
              <a:gd name="connsiteY55" fmla="*/ 1911965 h 2002276"/>
              <a:gd name="connsiteX56" fmla="*/ 1546664 w 1614397"/>
              <a:gd name="connsiteY56" fmla="*/ 1878099 h 2002276"/>
              <a:gd name="connsiteX57" fmla="*/ 1603108 w 1614397"/>
              <a:gd name="connsiteY57" fmla="*/ 1799076 h 2002276"/>
              <a:gd name="connsiteX58" fmla="*/ 1614397 w 1614397"/>
              <a:gd name="connsiteY58" fmla="*/ 1776499 h 20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614397" h="2002276">
                <a:moveTo>
                  <a:pt x="86" y="297654"/>
                </a:moveTo>
                <a:cubicBezTo>
                  <a:pt x="3849" y="275076"/>
                  <a:pt x="-7670" y="242618"/>
                  <a:pt x="11375" y="229921"/>
                </a:cubicBezTo>
                <a:cubicBezTo>
                  <a:pt x="210177" y="97386"/>
                  <a:pt x="276153" y="56483"/>
                  <a:pt x="451641" y="38010"/>
                </a:cubicBezTo>
                <a:cubicBezTo>
                  <a:pt x="496704" y="33266"/>
                  <a:pt x="541952" y="30484"/>
                  <a:pt x="587108" y="26721"/>
                </a:cubicBezTo>
                <a:cubicBezTo>
                  <a:pt x="732822" y="-21850"/>
                  <a:pt x="633824" y="6813"/>
                  <a:pt x="982219" y="26721"/>
                </a:cubicBezTo>
                <a:cubicBezTo>
                  <a:pt x="994099" y="27400"/>
                  <a:pt x="1005684" y="32231"/>
                  <a:pt x="1016086" y="38010"/>
                </a:cubicBezTo>
                <a:cubicBezTo>
                  <a:pt x="1039806" y="51188"/>
                  <a:pt x="1059549" y="71030"/>
                  <a:pt x="1083819" y="83165"/>
                </a:cubicBezTo>
                <a:cubicBezTo>
                  <a:pt x="1111427" y="96969"/>
                  <a:pt x="1138904" y="108373"/>
                  <a:pt x="1162841" y="128321"/>
                </a:cubicBezTo>
                <a:cubicBezTo>
                  <a:pt x="1175106" y="138541"/>
                  <a:pt x="1186906" y="149585"/>
                  <a:pt x="1196708" y="162187"/>
                </a:cubicBezTo>
                <a:cubicBezTo>
                  <a:pt x="1213368" y="183606"/>
                  <a:pt x="1219286" y="214869"/>
                  <a:pt x="1241864" y="229921"/>
                </a:cubicBezTo>
                <a:lnTo>
                  <a:pt x="1275730" y="252499"/>
                </a:lnTo>
                <a:cubicBezTo>
                  <a:pt x="1328412" y="331521"/>
                  <a:pt x="1298308" y="305180"/>
                  <a:pt x="1354752" y="342810"/>
                </a:cubicBezTo>
                <a:cubicBezTo>
                  <a:pt x="1362278" y="357862"/>
                  <a:pt x="1370701" y="372497"/>
                  <a:pt x="1377330" y="387965"/>
                </a:cubicBezTo>
                <a:cubicBezTo>
                  <a:pt x="1382018" y="398902"/>
                  <a:pt x="1382840" y="411430"/>
                  <a:pt x="1388619" y="421832"/>
                </a:cubicBezTo>
                <a:cubicBezTo>
                  <a:pt x="1401797" y="445552"/>
                  <a:pt x="1433775" y="489565"/>
                  <a:pt x="1433775" y="489565"/>
                </a:cubicBezTo>
                <a:cubicBezTo>
                  <a:pt x="1437538" y="500854"/>
                  <a:pt x="1439742" y="512789"/>
                  <a:pt x="1445064" y="523432"/>
                </a:cubicBezTo>
                <a:cubicBezTo>
                  <a:pt x="1451131" y="535567"/>
                  <a:pt x="1462297" y="544828"/>
                  <a:pt x="1467641" y="557299"/>
                </a:cubicBezTo>
                <a:cubicBezTo>
                  <a:pt x="1473753" y="571560"/>
                  <a:pt x="1474472" y="587593"/>
                  <a:pt x="1478930" y="602454"/>
                </a:cubicBezTo>
                <a:cubicBezTo>
                  <a:pt x="1485769" y="625249"/>
                  <a:pt x="1501508" y="670187"/>
                  <a:pt x="1501508" y="670187"/>
                </a:cubicBezTo>
                <a:cubicBezTo>
                  <a:pt x="1496778" y="703296"/>
                  <a:pt x="1496333" y="825410"/>
                  <a:pt x="1456352" y="873387"/>
                </a:cubicBezTo>
                <a:cubicBezTo>
                  <a:pt x="1430429" y="904495"/>
                  <a:pt x="1419707" y="889983"/>
                  <a:pt x="1388619" y="907254"/>
                </a:cubicBezTo>
                <a:cubicBezTo>
                  <a:pt x="1364899" y="920432"/>
                  <a:pt x="1345157" y="940275"/>
                  <a:pt x="1320886" y="952410"/>
                </a:cubicBezTo>
                <a:cubicBezTo>
                  <a:pt x="1284939" y="970383"/>
                  <a:pt x="1270772" y="981547"/>
                  <a:pt x="1230575" y="986276"/>
                </a:cubicBezTo>
                <a:cubicBezTo>
                  <a:pt x="1181848" y="992009"/>
                  <a:pt x="1132738" y="993802"/>
                  <a:pt x="1083819" y="997565"/>
                </a:cubicBezTo>
                <a:cubicBezTo>
                  <a:pt x="994331" y="1027394"/>
                  <a:pt x="1053678" y="1012313"/>
                  <a:pt x="869330" y="997565"/>
                </a:cubicBezTo>
                <a:cubicBezTo>
                  <a:pt x="819122" y="993548"/>
                  <a:pt x="751539" y="985295"/>
                  <a:pt x="699997" y="974987"/>
                </a:cubicBezTo>
                <a:cubicBezTo>
                  <a:pt x="684783" y="971944"/>
                  <a:pt x="670200" y="965893"/>
                  <a:pt x="654841" y="963699"/>
                </a:cubicBezTo>
                <a:cubicBezTo>
                  <a:pt x="591077" y="954590"/>
                  <a:pt x="526900" y="948647"/>
                  <a:pt x="462930" y="941121"/>
                </a:cubicBezTo>
                <a:cubicBezTo>
                  <a:pt x="383908" y="944884"/>
                  <a:pt x="304743" y="946342"/>
                  <a:pt x="225864" y="952410"/>
                </a:cubicBezTo>
                <a:cubicBezTo>
                  <a:pt x="206733" y="953882"/>
                  <a:pt x="187385" y="956962"/>
                  <a:pt x="169419" y="963699"/>
                </a:cubicBezTo>
                <a:cubicBezTo>
                  <a:pt x="144269" y="973130"/>
                  <a:pt x="119257" y="1002571"/>
                  <a:pt x="101686" y="1020143"/>
                </a:cubicBezTo>
                <a:cubicBezTo>
                  <a:pt x="97923" y="1031432"/>
                  <a:pt x="95719" y="1043367"/>
                  <a:pt x="90397" y="1054010"/>
                </a:cubicBezTo>
                <a:cubicBezTo>
                  <a:pt x="84329" y="1066145"/>
                  <a:pt x="72583" y="1075172"/>
                  <a:pt x="67819" y="1087876"/>
                </a:cubicBezTo>
                <a:cubicBezTo>
                  <a:pt x="61082" y="1105842"/>
                  <a:pt x="60692" y="1125590"/>
                  <a:pt x="56530" y="1144321"/>
                </a:cubicBezTo>
                <a:cubicBezTo>
                  <a:pt x="53164" y="1159466"/>
                  <a:pt x="49004" y="1174424"/>
                  <a:pt x="45241" y="1189476"/>
                </a:cubicBezTo>
                <a:cubicBezTo>
                  <a:pt x="49004" y="1264735"/>
                  <a:pt x="50002" y="1340184"/>
                  <a:pt x="56530" y="1415254"/>
                </a:cubicBezTo>
                <a:cubicBezTo>
                  <a:pt x="57561" y="1427109"/>
                  <a:pt x="61218" y="1439220"/>
                  <a:pt x="67819" y="1449121"/>
                </a:cubicBezTo>
                <a:cubicBezTo>
                  <a:pt x="76675" y="1462404"/>
                  <a:pt x="90397" y="1471698"/>
                  <a:pt x="101686" y="1482987"/>
                </a:cubicBezTo>
                <a:cubicBezTo>
                  <a:pt x="119556" y="1554468"/>
                  <a:pt x="104369" y="1515234"/>
                  <a:pt x="158130" y="1595876"/>
                </a:cubicBezTo>
                <a:cubicBezTo>
                  <a:pt x="165656" y="1607165"/>
                  <a:pt x="169419" y="1622217"/>
                  <a:pt x="180708" y="1629743"/>
                </a:cubicBezTo>
                <a:cubicBezTo>
                  <a:pt x="191997" y="1637269"/>
                  <a:pt x="204434" y="1643307"/>
                  <a:pt x="214575" y="1652321"/>
                </a:cubicBezTo>
                <a:cubicBezTo>
                  <a:pt x="344949" y="1768209"/>
                  <a:pt x="218812" y="1677725"/>
                  <a:pt x="350041" y="1765210"/>
                </a:cubicBezTo>
                <a:cubicBezTo>
                  <a:pt x="361330" y="1772736"/>
                  <a:pt x="371037" y="1783497"/>
                  <a:pt x="383908" y="1787787"/>
                </a:cubicBezTo>
                <a:cubicBezTo>
                  <a:pt x="406486" y="1795313"/>
                  <a:pt x="431839" y="1797164"/>
                  <a:pt x="451641" y="1810365"/>
                </a:cubicBezTo>
                <a:cubicBezTo>
                  <a:pt x="534159" y="1865377"/>
                  <a:pt x="430397" y="1798225"/>
                  <a:pt x="530664" y="1855521"/>
                </a:cubicBezTo>
                <a:cubicBezTo>
                  <a:pt x="542444" y="1862252"/>
                  <a:pt x="552060" y="1872755"/>
                  <a:pt x="564530" y="1878099"/>
                </a:cubicBezTo>
                <a:cubicBezTo>
                  <a:pt x="578791" y="1884211"/>
                  <a:pt x="594634" y="1885624"/>
                  <a:pt x="609686" y="1889387"/>
                </a:cubicBezTo>
                <a:cubicBezTo>
                  <a:pt x="624738" y="1900676"/>
                  <a:pt x="638013" y="1914840"/>
                  <a:pt x="654841" y="1923254"/>
                </a:cubicBezTo>
                <a:cubicBezTo>
                  <a:pt x="668718" y="1930193"/>
                  <a:pt x="685079" y="1930281"/>
                  <a:pt x="699997" y="1934543"/>
                </a:cubicBezTo>
                <a:cubicBezTo>
                  <a:pt x="711439" y="1937812"/>
                  <a:pt x="722320" y="1942946"/>
                  <a:pt x="733864" y="1945832"/>
                </a:cubicBezTo>
                <a:cubicBezTo>
                  <a:pt x="831615" y="1970270"/>
                  <a:pt x="899105" y="1962561"/>
                  <a:pt x="1016086" y="1968410"/>
                </a:cubicBezTo>
                <a:cubicBezTo>
                  <a:pt x="1031138" y="1972173"/>
                  <a:pt x="1046027" y="1976656"/>
                  <a:pt x="1061241" y="1979699"/>
                </a:cubicBezTo>
                <a:cubicBezTo>
                  <a:pt x="1199636" y="2007377"/>
                  <a:pt x="1069247" y="1976055"/>
                  <a:pt x="1174130" y="2002276"/>
                </a:cubicBezTo>
                <a:cubicBezTo>
                  <a:pt x="1260678" y="1998513"/>
                  <a:pt x="1347716" y="2000917"/>
                  <a:pt x="1433775" y="1990987"/>
                </a:cubicBezTo>
                <a:cubicBezTo>
                  <a:pt x="1467805" y="1987061"/>
                  <a:pt x="1471241" y="1953521"/>
                  <a:pt x="1490219" y="1934543"/>
                </a:cubicBezTo>
                <a:cubicBezTo>
                  <a:pt x="1499813" y="1924949"/>
                  <a:pt x="1512797" y="1919491"/>
                  <a:pt x="1524086" y="1911965"/>
                </a:cubicBezTo>
                <a:cubicBezTo>
                  <a:pt x="1531612" y="1900676"/>
                  <a:pt x="1538778" y="1889139"/>
                  <a:pt x="1546664" y="1878099"/>
                </a:cubicBezTo>
                <a:cubicBezTo>
                  <a:pt x="1570556" y="1844651"/>
                  <a:pt x="1583156" y="1832328"/>
                  <a:pt x="1603108" y="1799076"/>
                </a:cubicBezTo>
                <a:cubicBezTo>
                  <a:pt x="1607437" y="1791861"/>
                  <a:pt x="1610634" y="1784025"/>
                  <a:pt x="1614397" y="17764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8C1C2175-0D3B-4ECA-83E9-8A671810505B}"/>
              </a:ext>
            </a:extLst>
          </p:cNvPr>
          <p:cNvSpPr/>
          <p:nvPr/>
        </p:nvSpPr>
        <p:spPr>
          <a:xfrm>
            <a:off x="9347200" y="4748202"/>
            <a:ext cx="260233" cy="151176"/>
          </a:xfrm>
          <a:custGeom>
            <a:avLst/>
            <a:gdLst>
              <a:gd name="connsiteX0" fmla="*/ 248356 w 260233"/>
              <a:gd name="connsiteY0" fmla="*/ 26998 h 151176"/>
              <a:gd name="connsiteX1" fmla="*/ 11289 w 260233"/>
              <a:gd name="connsiteY1" fmla="*/ 15709 h 151176"/>
              <a:gd name="connsiteX2" fmla="*/ 0 w 260233"/>
              <a:gd name="connsiteY2" fmla="*/ 49576 h 151176"/>
              <a:gd name="connsiteX3" fmla="*/ 33867 w 260233"/>
              <a:gd name="connsiteY3" fmla="*/ 117309 h 151176"/>
              <a:gd name="connsiteX4" fmla="*/ 67733 w 260233"/>
              <a:gd name="connsiteY4" fmla="*/ 128598 h 151176"/>
              <a:gd name="connsiteX5" fmla="*/ 146756 w 260233"/>
              <a:gd name="connsiteY5" fmla="*/ 151176 h 151176"/>
              <a:gd name="connsiteX6" fmla="*/ 225778 w 260233"/>
              <a:gd name="connsiteY6" fmla="*/ 106020 h 151176"/>
              <a:gd name="connsiteX7" fmla="*/ 248356 w 260233"/>
              <a:gd name="connsiteY7" fmla="*/ 26998 h 15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233" h="151176">
                <a:moveTo>
                  <a:pt x="248356" y="26998"/>
                </a:moveTo>
                <a:cubicBezTo>
                  <a:pt x="212608" y="11946"/>
                  <a:pt x="157507" y="-18696"/>
                  <a:pt x="11289" y="15709"/>
                </a:cubicBezTo>
                <a:cubicBezTo>
                  <a:pt x="-294" y="18435"/>
                  <a:pt x="3763" y="38287"/>
                  <a:pt x="0" y="49576"/>
                </a:cubicBezTo>
                <a:cubicBezTo>
                  <a:pt x="7437" y="71886"/>
                  <a:pt x="13973" y="101393"/>
                  <a:pt x="33867" y="117309"/>
                </a:cubicBezTo>
                <a:cubicBezTo>
                  <a:pt x="43159" y="124743"/>
                  <a:pt x="56292" y="125329"/>
                  <a:pt x="67733" y="128598"/>
                </a:cubicBezTo>
                <a:cubicBezTo>
                  <a:pt x="166966" y="156951"/>
                  <a:pt x="65549" y="124107"/>
                  <a:pt x="146756" y="151176"/>
                </a:cubicBezTo>
                <a:cubicBezTo>
                  <a:pt x="178505" y="144826"/>
                  <a:pt x="219427" y="150478"/>
                  <a:pt x="225778" y="106020"/>
                </a:cubicBezTo>
                <a:cubicBezTo>
                  <a:pt x="227972" y="90661"/>
                  <a:pt x="284104" y="42050"/>
                  <a:pt x="248356" y="2699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9D51C-6585-417A-B011-606D47E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72816"/>
            <a:ext cx="9144000" cy="4399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100" dirty="0"/>
          </a:p>
          <a:p>
            <a:pPr marL="0" indent="0" algn="ctr">
              <a:buNone/>
            </a:pPr>
            <a:endParaRPr lang="de-D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de-D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de-DE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Dotum" panose="020B0600000101010101" pitchFamily="34" charset="-127"/>
              </a:rPr>
              <a:t>Vielen Dank !</a:t>
            </a:r>
            <a:endParaRPr lang="de-DE" sz="7200" b="1" dirty="0">
              <a:latin typeface="Footlight MT Light" panose="0204060206030A020304" pitchFamily="18" charset="0"/>
              <a:ea typeface="Dotum" panose="020B0600000101010101" pitchFamily="34" charset="-127"/>
            </a:endParaRPr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DE526A20-7B62-4148-A623-DFE674AAE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0"/>
            <a:ext cx="12188825" cy="242088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0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Fachvorstellung - Musik in der Oberstufe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de-DE" sz="3600" dirty="0"/>
              <a:t>Rahmen von Musik in der Oberstufe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de-DE" sz="3600" dirty="0"/>
              <a:t>Konkrete Unterrichtsthemen – Beispiele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de-DE" sz="3600" dirty="0"/>
              <a:t>Wer sollte Musik wählen?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de-DE" sz="3600" dirty="0"/>
              <a:t>Fragen</a:t>
            </a:r>
            <a:endParaRPr lang="de-DE" dirty="0"/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88F90845-1398-49C8-A867-E4D0300EA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0"/>
            <a:ext cx="12188825" cy="83671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de-DE" sz="3200" dirty="0"/>
              <a:t>Rahmen von Musik in der 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9D51C-6585-417A-B011-606D47E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16832"/>
            <a:ext cx="9144000" cy="42553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800" dirty="0"/>
              <a:t>Allgemeine Informationen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/>
              <a:t>Musik ist ein Fach im Bereich des sprachlich – literarisch – künstlerischen Aufgabenfeldes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/>
              <a:t>In der Einführungsphase: Du musst Musik oder Kunst belegen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/>
              <a:t>In der Qualifikationsphase: mindestens 1 Jahr Musik, Kunst oder Literatur</a:t>
            </a:r>
          </a:p>
          <a:p>
            <a:endParaRPr lang="de-DE" dirty="0"/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059AC85E-A548-49B0-83B0-B9577F9A2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0"/>
            <a:ext cx="12188825" cy="83671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6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de-DE" sz="3200" dirty="0"/>
              <a:t>Rahmen von Musik in der 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9D51C-6585-417A-B011-606D47E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72816"/>
            <a:ext cx="10116614" cy="4399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 b="1" dirty="0"/>
              <a:t>Auszug aus dem Lehrplan:</a:t>
            </a:r>
          </a:p>
          <a:p>
            <a:pPr marL="0" indent="0" algn="ctr">
              <a:buNone/>
            </a:pPr>
            <a:r>
              <a:rPr lang="de-DE" sz="3000" u="sng" dirty="0"/>
              <a:t>Grundlegende fachliche Auseinandersetzung mit Musik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/>
              <a:t> Rezeption von Musik</a:t>
            </a:r>
          </a:p>
          <a:p>
            <a:pPr marL="0" indent="0">
              <a:buNone/>
            </a:pPr>
            <a:r>
              <a:rPr lang="de-DE" sz="2800" dirty="0"/>
              <a:t>	Hören, Analysieren, Interpretieren von Musik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/>
              <a:t> Produktion</a:t>
            </a:r>
          </a:p>
          <a:p>
            <a:pPr marL="0" indent="0">
              <a:buNone/>
            </a:pPr>
            <a:r>
              <a:rPr lang="de-DE" sz="2800" dirty="0"/>
              <a:t>	Musikzieren und Gestalten von Musik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/>
              <a:t> Reflexion</a:t>
            </a:r>
          </a:p>
          <a:p>
            <a:pPr marL="0" indent="0">
              <a:buNone/>
            </a:pPr>
            <a:r>
              <a:rPr lang="de-DE" sz="2800" dirty="0"/>
              <a:t>	Erörtern und Beurteilen von Musik</a:t>
            </a:r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DE526A20-7B62-4148-A623-DFE674AAE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0"/>
            <a:ext cx="12188825" cy="83671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31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de-DE" sz="3200" dirty="0"/>
              <a:t>Rahmen von Musik in der 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9D51C-6585-417A-B011-606D47E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72816"/>
            <a:ext cx="9144000" cy="4399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100" b="1" dirty="0"/>
              <a:t>Inhaltsfelder</a:t>
            </a:r>
          </a:p>
          <a:p>
            <a:pPr marL="0" indent="0">
              <a:buNone/>
            </a:pPr>
            <a:endParaRPr lang="de-DE" sz="1100" b="1" dirty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3100" dirty="0"/>
              <a:t>  Bedeutungen von Musik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3100" dirty="0"/>
              <a:t>  Entwicklungen von Musik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3100" dirty="0"/>
              <a:t>  Verwendungen von Musik</a:t>
            </a:r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DE526A20-7B62-4148-A623-DFE674AAE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-9431" y="0"/>
            <a:ext cx="12188825" cy="83671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3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440" y="241024"/>
            <a:ext cx="9144000" cy="1375048"/>
          </a:xfrm>
        </p:spPr>
        <p:txBody>
          <a:bodyPr>
            <a:normAutofit fontScale="90000"/>
          </a:bodyPr>
          <a:lstStyle/>
          <a:p>
            <a:br>
              <a:rPr lang="de-DE" sz="3200" dirty="0"/>
            </a:br>
            <a:r>
              <a:rPr lang="de-DE" sz="3200" dirty="0"/>
              <a:t>2. </a:t>
            </a: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2. </a:t>
            </a:r>
            <a:r>
              <a:rPr lang="de-DE" sz="3600" dirty="0"/>
              <a:t>Konkrete Unterrichtsthemen – </a:t>
            </a:r>
            <a:br>
              <a:rPr lang="de-DE" sz="3600" dirty="0"/>
            </a:br>
            <a:r>
              <a:rPr lang="de-DE" sz="3600" dirty="0"/>
              <a:t>					Fragen an die 	Musik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9D51C-6585-417A-B011-606D47E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844824"/>
            <a:ext cx="11161240" cy="4399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6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3100" dirty="0"/>
              <a:t> Was ist Musik? – Wie wirkt Musik? – Wer macht Musik?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3100" dirty="0"/>
              <a:t> Wo und wann wird Musik gemacht?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3100" dirty="0"/>
              <a:t> Wie wird Musik aufgeschrieben/notiert?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3100" dirty="0"/>
              <a:t> Aus welchen Elementen besteht Musik?</a:t>
            </a:r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DE526A20-7B62-4148-A623-DFE674AAE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-15652"/>
            <a:ext cx="12188825" cy="56433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38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dirty="0"/>
              <a:t>2. Konkrete Unterrichtsthemen - 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9D51C-6585-417A-B011-606D47E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772816"/>
            <a:ext cx="11089232" cy="4399384"/>
          </a:xfrm>
        </p:spPr>
        <p:txBody>
          <a:bodyPr>
            <a:normAutofit fontScale="92500" lnSpcReduction="10000"/>
          </a:bodyPr>
          <a:lstStyle/>
          <a:p>
            <a:pPr lvl="6">
              <a:buFont typeface="Wingdings" panose="05000000000000000000" pitchFamily="2" charset="2"/>
              <a:buChar char="Ø"/>
            </a:pPr>
            <a: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Music </a:t>
            </a:r>
            <a:r>
              <a:rPr lang="de-DE" sz="3100" dirty="0"/>
              <a:t>– </a:t>
            </a:r>
          </a:p>
          <a:p>
            <a:pPr marL="1234440" lvl="6" indent="0">
              <a:buNone/>
            </a:pPr>
            <a:r>
              <a:rPr lang="de-DE" sz="3100" dirty="0"/>
              <a:t>   Gleich und doch nicht dasselbe ....</a:t>
            </a:r>
          </a:p>
          <a:p>
            <a:pPr lvl="6">
              <a:buBlip>
                <a:blip r:embed="rId2"/>
              </a:buBlip>
            </a:pPr>
            <a:endParaRPr lang="de-DE" sz="1600" dirty="0"/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Filmmusik</a:t>
            </a:r>
            <a:r>
              <a:rPr lang="de-DE" sz="3100" dirty="0"/>
              <a:t> – </a:t>
            </a:r>
          </a:p>
          <a:p>
            <a:pPr marL="1234440" lvl="6" indent="0">
              <a:buNone/>
            </a:pPr>
            <a:r>
              <a:rPr lang="de-DE" sz="3100" dirty="0"/>
              <a:t>   Warum wirkt die Filmszene so spannend?</a:t>
            </a:r>
          </a:p>
          <a:p>
            <a:pPr lvl="6">
              <a:buBlip>
                <a:blip r:embed="rId2"/>
              </a:buBlip>
            </a:pPr>
            <a:endParaRPr lang="de-DE" sz="1600" dirty="0"/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Barock (z.B.)  </a:t>
            </a:r>
            <a:r>
              <a:rPr lang="de-DE" sz="3100" dirty="0"/>
              <a:t>– </a:t>
            </a:r>
          </a:p>
          <a:p>
            <a:pPr marL="1234440" lvl="6" indent="0">
              <a:buNone/>
            </a:pPr>
            <a:r>
              <a:rPr lang="de-DE" sz="3100" dirty="0"/>
              <a:t>	Eine Zeitepoche, ein Lebensstil – viel Musik</a:t>
            </a:r>
          </a:p>
          <a:p>
            <a:pPr marL="1234440" lvl="6" indent="0">
              <a:buNone/>
            </a:pPr>
            <a:endParaRPr lang="de-DE" sz="1600" dirty="0"/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3100" b="1" dirty="0"/>
              <a:t> Blues, R&amp;B, Rap and Hip Hop ...  -</a:t>
            </a:r>
          </a:p>
          <a:p>
            <a:pPr marL="1234440" lvl="6" indent="0">
              <a:buNone/>
            </a:pPr>
            <a:r>
              <a:rPr lang="de-D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3100" dirty="0"/>
              <a:t>kennen wir  -  oder doch nicht ...?!	</a:t>
            </a:r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DE526A20-7B62-4148-A623-DFE674AAE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0"/>
            <a:ext cx="12188825" cy="83671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35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dirty="0"/>
              <a:t>3. Wer sollte Musik wählen?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9D51C-6585-417A-B011-606D47E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772816"/>
            <a:ext cx="10873208" cy="4399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DE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solltest Musik wählen, wenn du 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100" b="1" dirty="0"/>
              <a:t> </a:t>
            </a:r>
            <a:r>
              <a:rPr lang="de-DE" sz="2800" b="1" dirty="0"/>
              <a:t>Spaß an Musik hast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/>
              <a:t> mehr unterschiedliche Musik(-stile) kennenlernen möchtest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/>
              <a:t> Interesse hast, Musik zu vergleichen und Hintergründe zu 	erfahren	 				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/>
              <a:t> praktisch musikalisch arbeiten und gestalten willst</a:t>
            </a:r>
          </a:p>
          <a:p>
            <a:pPr marL="0" indent="0">
              <a:buNone/>
            </a:pPr>
            <a:endParaRPr lang="de-DE" sz="3100" dirty="0"/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DE526A20-7B62-4148-A623-DFE674AAE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0"/>
            <a:ext cx="12188825" cy="83671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00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E245-ED11-43BC-AF99-AABF01E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dirty="0"/>
              <a:t>3. Wer sollte Musik wählen?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9D51C-6585-417A-B011-606D47E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72816"/>
            <a:ext cx="9540550" cy="4399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4000" b="1" dirty="0">
                <a:solidFill>
                  <a:srgbClr val="C00000"/>
                </a:solidFill>
              </a:rPr>
              <a:t>JEDER /JEDE </a:t>
            </a:r>
            <a:r>
              <a:rPr lang="de-DE" sz="4000" b="1" dirty="0"/>
              <a:t>kann Musik wählen,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4000" b="1" dirty="0"/>
              <a:t>auch wenn man kein Instrument spielt !!!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b="1" dirty="0"/>
              <a:t>Der Musikunterricht ist so gestaltet, dass alles für alle verständlich ist und thematisch für jeden etwas dabei ist.</a:t>
            </a:r>
          </a:p>
        </p:txBody>
      </p:sp>
      <p:pic>
        <p:nvPicPr>
          <p:cNvPr id="4" name="Bildplatzhalter 9" descr="Klaviertasten">
            <a:extLst>
              <a:ext uri="{FF2B5EF4-FFF2-40B4-BE49-F238E27FC236}">
                <a16:creationId xmlns:a16="http://schemas.microsoft.com/office/drawing/2014/main" id="{DE526A20-7B62-4148-A623-DFE674AAE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0"/>
            <a:ext cx="12188825" cy="83671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04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urven 16: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850_TF02801094.potx" id="{BDD5C7EC-B37E-49BA-B1E5-55AEEF98BD6A}" vid="{018DD996-F7C8-497F-A843-7D211517A1B9}"/>
    </a:ext>
  </a:extLst>
</a:theme>
</file>

<file path=ppt/theme/theme2.xml><?xml version="1.0" encoding="utf-8"?>
<a:theme xmlns:a="http://schemas.openxmlformats.org/drawingml/2006/main" name="Office-Design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Schwingen der Musik-Präsentation (Breitbild)</Template>
  <TotalTime>0</TotalTime>
  <Words>377</Words>
  <Application>Microsoft Office PowerPoint</Application>
  <PresentationFormat>Benutzerdefiniert</PresentationFormat>
  <Paragraphs>68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Euphemia</vt:lpstr>
      <vt:lpstr>Footlight MT Light</vt:lpstr>
      <vt:lpstr>Wingdings</vt:lpstr>
      <vt:lpstr>Kurven 16:9</vt:lpstr>
      <vt:lpstr>Musik in der Oberstufe</vt:lpstr>
      <vt:lpstr>Fachvorstellung - Musik in der Oberstufe</vt:lpstr>
      <vt:lpstr>Rahmen von Musik in der Oberstufe</vt:lpstr>
      <vt:lpstr>Rahmen von Musik in der Oberstufe</vt:lpstr>
      <vt:lpstr>Rahmen von Musik in der Oberstufe</vt:lpstr>
      <vt:lpstr> 2.        2. Konkrete Unterrichtsthemen –       Fragen an die  Musik</vt:lpstr>
      <vt:lpstr>2. Konkrete Unterrichtsthemen - Beispiele</vt:lpstr>
      <vt:lpstr>3. Wer sollte Musik wählen?</vt:lpstr>
      <vt:lpstr>3. Wer sollte Musik wählen?</vt:lpstr>
      <vt:lpstr>4. Habt ihr noch  ......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 in der Oberstufe</dc:title>
  <dc:creator>Dagmar Tadjbach</dc:creator>
  <cp:lastModifiedBy>Dagmar Tadjbach</cp:lastModifiedBy>
  <cp:revision>21</cp:revision>
  <dcterms:created xsi:type="dcterms:W3CDTF">2020-12-06T01:02:44Z</dcterms:created>
  <dcterms:modified xsi:type="dcterms:W3CDTF">2021-01-10T19:39:54Z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